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66" r:id="rId9"/>
    <p:sldId id="270" r:id="rId10"/>
    <p:sldId id="265" r:id="rId11"/>
    <p:sldId id="272" r:id="rId12"/>
    <p:sldId id="268" r:id="rId13"/>
    <p:sldId id="269" r:id="rId14"/>
    <p:sldId id="271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CE00"/>
    <a:srgbClr val="FFFF00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09/02/2024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09/02/2024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33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55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xmlns="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xmlns="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xmlns="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xmlns="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xmlns="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xmlns="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xmlns="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xmlns="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xmlns="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xmlns="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xmlns="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xmlns="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xmlns="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xmlns="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xmlns="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xmlns="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xmlns="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xmlns="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xmlns="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xmlns="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xmlns="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xmlns="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xmlns="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xmlns="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xmlns="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xmlns="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xmlns="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xmlns="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xmlns="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xmlns="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xmlns="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xmlns="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xmlns="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xmlns="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xmlns="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xmlns="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xmlns="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xmlns="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xmlns="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xmlns="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xmlns="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xmlns="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xmlns="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xmlns="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xmlns="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xmlns="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xmlns="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xmlns="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xmlns="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xmlns="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xmlns="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xmlns="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xmlns="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xmlns="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xmlns="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xmlns="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xmlns="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xmlns="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xmlns="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xmlns="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xmlns="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xmlns="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xmlns="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xmlns="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xmlns="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xmlns="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xmlns="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xmlns="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xmlns="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xmlns="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xmlns="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xmlns="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xmlns="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xmlns="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xmlns="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xmlns="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xmlns="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x-none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xmlns="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xmlns="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xmlns="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xmlns="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xmlns="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xmlns="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xmlns="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xmlns="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xmlns="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xmlns="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xmlns="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xmlns="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xmlns="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xmlns="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xmlns="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xmlns="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xmlns="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xmlns="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xmlns="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xmlns="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xmlns="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xmlns="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xmlns="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xmlns="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xmlns="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xmlns="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xmlns="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xmlns="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xmlns="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xmlns="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xmlns="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xmlns="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xmlns="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xmlns="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xmlns="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xmlns="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xmlns="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xmlns="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xmlns="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xmlns="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xmlns="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xmlns="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xmlns="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xmlns="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xmlns="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xmlns="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xmlns="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xmlns="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xmlns="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xmlns="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xmlns="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xmlns="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xmlns="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xmlns="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xmlns="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xmlns="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xmlns="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xmlns="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xmlns="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xmlns="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7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xmlns="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xmlns="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xmlns="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xmlns="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xmlns="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xmlns="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xmlns="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xmlns="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xmlns="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xmlns="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xmlns="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xmlns="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xmlns="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xmlns="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57756D1A-91BE-330F-C74F-DF808639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164" y="2260666"/>
            <a:ext cx="3535766" cy="1259470"/>
          </a:xfrm>
        </p:spPr>
        <p:txBody>
          <a:bodyPr/>
          <a:lstStyle/>
          <a:p>
            <a:r>
              <a:rPr lang="pt-BR" dirty="0" smtClean="0"/>
              <a:t>Linux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0BB9A57-468E-27DE-74AC-0C0BBF872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48240" y="6474975"/>
            <a:ext cx="149211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xmlns="" id="{0C020A72-605E-6A4B-046C-05181E07519A}"/>
              </a:ext>
            </a:extLst>
          </p:cNvPr>
          <p:cNvSpPr txBox="1">
            <a:spLocks/>
          </p:cNvSpPr>
          <p:nvPr/>
        </p:nvSpPr>
        <p:spPr>
          <a:xfrm>
            <a:off x="612164" y="3520136"/>
            <a:ext cx="5483836" cy="714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0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dirty="0"/>
              <a:t>Parte Teórica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xmlns="" id="{CCB5D965-7E01-5629-E6B6-0C478B9EDEAC}"/>
              </a:ext>
            </a:extLst>
          </p:cNvPr>
          <p:cNvSpPr txBox="1">
            <a:spLocks/>
          </p:cNvSpPr>
          <p:nvPr/>
        </p:nvSpPr>
        <p:spPr>
          <a:xfrm>
            <a:off x="651641" y="5447359"/>
            <a:ext cx="1979629" cy="1027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Gustavo Pinheiro</a:t>
            </a:r>
          </a:p>
          <a:p>
            <a:r>
              <a:rPr lang="pt-BR" sz="1800" dirty="0">
                <a:latin typeface="Mulish"/>
              </a:rPr>
              <a:t>Janaina </a:t>
            </a:r>
            <a:r>
              <a:rPr lang="pt-BR" sz="1800" dirty="0" err="1">
                <a:latin typeface="Mulish"/>
              </a:rPr>
              <a:t>Cordisco</a:t>
            </a:r>
            <a:endParaRPr lang="pt-BR" sz="1800" dirty="0">
              <a:latin typeface="Mulish"/>
            </a:endParaRPr>
          </a:p>
          <a:p>
            <a:r>
              <a:rPr lang="pt-BR" sz="1800" dirty="0" err="1">
                <a:latin typeface="Mulish"/>
              </a:rPr>
              <a:t>Patricia</a:t>
            </a:r>
            <a:r>
              <a:rPr lang="pt-BR" sz="1800" dirty="0">
                <a:latin typeface="Mulish"/>
              </a:rPr>
              <a:t> Moura</a:t>
            </a:r>
          </a:p>
        </p:txBody>
      </p:sp>
    </p:spTree>
    <p:extLst>
      <p:ext uri="{BB962C8B-B14F-4D97-AF65-F5344CB8AC3E}">
        <p14:creationId xmlns:p14="http://schemas.microsoft.com/office/powerpoint/2010/main" val="241533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3681AD7D-01A0-D0B9-E30E-250EB1B76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45700" y="6474975"/>
            <a:ext cx="149465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xmlns="" id="{13D0A8D0-6035-ADCD-2D99-04D702F22269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Cite 3 diferentes aplicações que podem ser usadas no Linux:</a:t>
            </a:r>
            <a:endParaRPr lang="pt-BR" sz="5400" dirty="0">
              <a:latin typeface="Mulish"/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xmlns="" id="{FC8C7C6D-9AE9-4B19-7ED5-77788372289E}"/>
              </a:ext>
            </a:extLst>
          </p:cNvPr>
          <p:cNvSpPr txBox="1">
            <a:spLocks/>
          </p:cNvSpPr>
          <p:nvPr/>
        </p:nvSpPr>
        <p:spPr>
          <a:xfrm>
            <a:off x="1104399" y="4149183"/>
            <a:ext cx="2372047" cy="19962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Mulish"/>
              </a:rPr>
              <a:t>LibreOffice, um marco para o movimento open-</a:t>
            </a:r>
            <a:r>
              <a:rPr lang="pt-BR" sz="1400" b="0" i="0" dirty="0" err="1">
                <a:effectLst/>
                <a:latin typeface="Mulish"/>
              </a:rPr>
              <a:t>source</a:t>
            </a:r>
            <a:r>
              <a:rPr lang="pt-BR" sz="1400" b="0" i="0" dirty="0">
                <a:effectLst/>
                <a:latin typeface="Mulish"/>
              </a:rPr>
              <a:t>, para aqueles que sempre argumentaram que não deixavam o Windows devido a necessidade de usar o Office 365, o LibreOffice surge como uma resposta mostrando que é possível trazer softwares de qualidade e também livre!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F0A26010-08BB-8059-38C4-D9A6F6AD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20" y="3064929"/>
            <a:ext cx="1229659" cy="104260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A35744C3-778C-D8D2-484D-C997142DC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9" y="2699993"/>
            <a:ext cx="1631623" cy="1631623"/>
          </a:xfrm>
          <a:prstGeom prst="rect">
            <a:avLst/>
          </a:prstGeom>
        </p:spPr>
      </p:pic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xmlns="" id="{83E6785D-BEF1-4BAF-6B75-109ACF964DC8}"/>
              </a:ext>
            </a:extLst>
          </p:cNvPr>
          <p:cNvSpPr txBox="1">
            <a:spLocks/>
          </p:cNvSpPr>
          <p:nvPr/>
        </p:nvSpPr>
        <p:spPr>
          <a:xfrm>
            <a:off x="4577520" y="4149183"/>
            <a:ext cx="2518788" cy="16293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Mulish"/>
              </a:rPr>
              <a:t>GIMP, quando pensamos em Linux nos vem logo o guaxinim segurando o pincel, e esse é o GIMP o que seria equivalente ao Photoshop da Adobe mas também compatível com Linux e um dos editores de fotos mais conhecido para os usuários.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xmlns="" id="{E7CBD95B-F1C4-BB26-B364-518436B82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43" y="2822114"/>
            <a:ext cx="1285422" cy="1285422"/>
          </a:xfrm>
          <a:prstGeom prst="rect">
            <a:avLst/>
          </a:prstGeom>
        </p:spPr>
      </p:pic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xmlns="" id="{6F3DE0AB-B493-F736-7E1A-6D4C1A9C9891}"/>
              </a:ext>
            </a:extLst>
          </p:cNvPr>
          <p:cNvSpPr txBox="1">
            <a:spLocks/>
          </p:cNvSpPr>
          <p:nvPr/>
        </p:nvSpPr>
        <p:spPr>
          <a:xfrm>
            <a:off x="8124012" y="4149183"/>
            <a:ext cx="2651289" cy="16316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 err="1">
                <a:effectLst/>
                <a:latin typeface="Mulish"/>
              </a:rPr>
              <a:t>Rambox</a:t>
            </a:r>
            <a:r>
              <a:rPr lang="pt-BR" sz="1400" dirty="0">
                <a:latin typeface="Mulish"/>
              </a:rPr>
              <a:t> é um aplicativo cujo s</a:t>
            </a:r>
            <a:r>
              <a:rPr lang="pt-BR" sz="1400" b="0" i="0" dirty="0">
                <a:effectLst/>
                <a:latin typeface="Mulish"/>
              </a:rPr>
              <a:t>eu principal objetivo é agregar múltiplas plataformas de comunicação em um só lugar para facilitar o gerenciamento de conversas, notificações e garantir uma maior comodidade ao usuários.</a:t>
            </a:r>
          </a:p>
        </p:txBody>
      </p:sp>
    </p:spTree>
    <p:extLst>
      <p:ext uri="{BB962C8B-B14F-4D97-AF65-F5344CB8AC3E}">
        <p14:creationId xmlns:p14="http://schemas.microsoft.com/office/powerpoint/2010/main" val="360066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FED87127-B711-D21B-DF18-C5CC0E6AB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1" y="6422424"/>
            <a:ext cx="1667571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xmlns="" id="{2FC919DB-6E2A-0912-B76B-D31B5391EB78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Explique a diferença entre IP fixo e DHCP:</a:t>
            </a:r>
            <a:endParaRPr lang="pt-BR" sz="5400" dirty="0">
              <a:latin typeface="Mulish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xmlns="" id="{470D4147-1DB7-8588-36A0-5052A0DB569C}"/>
              </a:ext>
            </a:extLst>
          </p:cNvPr>
          <p:cNvSpPr txBox="1">
            <a:spLocks/>
          </p:cNvSpPr>
          <p:nvPr/>
        </p:nvSpPr>
        <p:spPr>
          <a:xfrm>
            <a:off x="1451726" y="2564090"/>
            <a:ext cx="9068585" cy="35188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Fixo - É um endereço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que é configurado manualmente em um dispositivo e esse permanecerá constante evitando problemas de reinicialização do dispositivo e um novo endereço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ser associado a essa máquina, muito útil na configuração de impressoras ou outros </a:t>
            </a:r>
            <a:r>
              <a:rPr lang="pt-BR" sz="1800" dirty="0" err="1">
                <a:latin typeface="Mulish"/>
              </a:rPr>
              <a:t>dispostivos</a:t>
            </a:r>
            <a:r>
              <a:rPr lang="pt-BR" sz="1800" dirty="0">
                <a:latin typeface="Mulish"/>
              </a:rPr>
              <a:t> que precisem de um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constante que não mude todas as vezes que for reinicializado.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ulish"/>
              </a:rPr>
              <a:t>DHCP (Dynamic Host </a:t>
            </a:r>
            <a:r>
              <a:rPr lang="pt-BR" sz="1800" dirty="0" err="1">
                <a:latin typeface="Mulish"/>
              </a:rPr>
              <a:t>Configuration</a:t>
            </a:r>
            <a:r>
              <a:rPr lang="pt-BR" sz="1800" dirty="0">
                <a:latin typeface="Mulish"/>
              </a:rPr>
              <a:t> </a:t>
            </a:r>
            <a:r>
              <a:rPr lang="pt-BR" sz="1800" dirty="0" err="1">
                <a:latin typeface="Mulish"/>
              </a:rPr>
              <a:t>Protocol</a:t>
            </a:r>
            <a:r>
              <a:rPr lang="pt-BR" sz="1800" dirty="0">
                <a:latin typeface="Mulish"/>
              </a:rPr>
              <a:t>): É um protocolo que atribui dinamicamente os endereços IP aos dispositivos que existem em uma rede, ele serve para facilitar tanto a configuração de redes domésticas mas principalmente em ambientes corporativos onde há uma grande quantidade de estações a serem configuradas. </a:t>
            </a:r>
            <a:br>
              <a:rPr lang="pt-BR" sz="1800" dirty="0">
                <a:latin typeface="Mulish"/>
              </a:rPr>
            </a:br>
            <a:r>
              <a:rPr lang="pt-BR" sz="1800" dirty="0">
                <a:latin typeface="Mulish"/>
              </a:rPr>
              <a:t/>
            </a:r>
            <a:br>
              <a:rPr lang="pt-BR" sz="1800" dirty="0">
                <a:latin typeface="Mulish"/>
              </a:rPr>
            </a:br>
            <a:r>
              <a:rPr lang="pt-BR" sz="1800" dirty="0">
                <a:latin typeface="Mulish"/>
              </a:rPr>
              <a:t>Por exemplo no caso de um sinistro na rede onde todas as máquinas fossem desconfiguradas elas buscariam o endereço através do protocolo DHCP e seriam configuradas dinamicamente de forma automática.</a:t>
            </a:r>
          </a:p>
        </p:txBody>
      </p:sp>
    </p:spTree>
    <p:extLst>
      <p:ext uri="{BB962C8B-B14F-4D97-AF65-F5344CB8AC3E}">
        <p14:creationId xmlns:p14="http://schemas.microsoft.com/office/powerpoint/2010/main" val="271500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2CD119-BBE1-AF64-6633-86DE8AF9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1852CA87-AFF9-696A-716D-BE246D1E93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45700" y="6474975"/>
            <a:ext cx="149465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xmlns="" id="{B2E32EED-6FE2-EE51-8E82-6F626562886C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O que faz o comando "</a:t>
            </a:r>
            <a:r>
              <a:rPr lang="pt-BR" sz="5400" b="0" i="0" dirty="0" err="1">
                <a:effectLst/>
                <a:latin typeface="Mulish"/>
              </a:rPr>
              <a:t>mkdir</a:t>
            </a:r>
            <a:r>
              <a:rPr lang="pt-BR" sz="5400" b="0" i="0" dirty="0">
                <a:effectLst/>
                <a:latin typeface="Mulish"/>
              </a:rPr>
              <a:t> teste01":</a:t>
            </a:r>
            <a:endParaRPr lang="pt-BR" sz="5400" dirty="0">
              <a:latin typeface="Mulish"/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xmlns="" id="{50D36D60-7B9B-BF8D-FE94-06E532130A15}"/>
              </a:ext>
            </a:extLst>
          </p:cNvPr>
          <p:cNvSpPr txBox="1">
            <a:spLocks/>
          </p:cNvSpPr>
          <p:nvPr/>
        </p:nvSpPr>
        <p:spPr>
          <a:xfrm>
            <a:off x="1451726" y="2909398"/>
            <a:ext cx="9068585" cy="1244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O comando "</a:t>
            </a:r>
            <a:r>
              <a:rPr lang="pt-BR" sz="1800" dirty="0" err="1">
                <a:latin typeface="Mulish"/>
              </a:rPr>
              <a:t>mkdir</a:t>
            </a:r>
            <a:r>
              <a:rPr lang="pt-BR" sz="1800" dirty="0">
                <a:latin typeface="Mulish"/>
              </a:rPr>
              <a:t>" cujo nome é derivado do "make </a:t>
            </a:r>
            <a:r>
              <a:rPr lang="pt-BR" sz="1800" dirty="0" err="1">
                <a:latin typeface="Mulish"/>
              </a:rPr>
              <a:t>directory</a:t>
            </a:r>
            <a:r>
              <a:rPr lang="pt-BR" sz="1800" dirty="0">
                <a:latin typeface="Mulish"/>
              </a:rPr>
              <a:t>" é usado no ambiente Linux para criar diretórios como seu nome sugere, com isso em mente quando executamos o comando "</a:t>
            </a:r>
            <a:r>
              <a:rPr lang="pt-BR" sz="1800" dirty="0" err="1">
                <a:latin typeface="Mulish"/>
              </a:rPr>
              <a:t>mkdir</a:t>
            </a:r>
            <a:r>
              <a:rPr lang="pt-BR" sz="1800" dirty="0">
                <a:latin typeface="Mulish"/>
              </a:rPr>
              <a:t> teste01" entendendo a sua funcionalidade vamos ter uma pasta criada no sistema como o nome "teste01" como no exemplo abaixo:</a:t>
            </a:r>
          </a:p>
          <a:p>
            <a:endParaRPr lang="pt-BR" sz="1800" dirty="0">
              <a:latin typeface="Mulish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141CA4F-E1EE-FA53-9344-6A3E48A1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6" y="4293911"/>
            <a:ext cx="9288548" cy="7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BCB2BA4-387D-C2E4-9FA7-56D9F7870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1" y="6422424"/>
            <a:ext cx="1551747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xmlns="" id="{3A6781AB-21B7-5857-F7EF-E218A7B6796C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O que faz o comando yum </a:t>
            </a:r>
            <a:r>
              <a:rPr lang="pt-BR" sz="5400" b="0" i="0" dirty="0" err="1">
                <a:effectLst/>
                <a:latin typeface="Mulish"/>
              </a:rPr>
              <a:t>repolist</a:t>
            </a:r>
            <a:r>
              <a:rPr lang="pt-BR" sz="5400" b="0" i="0" dirty="0">
                <a:effectLst/>
                <a:latin typeface="Mulish"/>
              </a:rPr>
              <a:t>: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xmlns="" id="{5D8C5519-D265-7C64-C13B-6F7CAF4BB93D}"/>
              </a:ext>
            </a:extLst>
          </p:cNvPr>
          <p:cNvSpPr txBox="1">
            <a:spLocks/>
          </p:cNvSpPr>
          <p:nvPr/>
        </p:nvSpPr>
        <p:spPr>
          <a:xfrm>
            <a:off x="1451727" y="2670859"/>
            <a:ext cx="8729222" cy="10133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</a:t>
            </a:r>
            <a:r>
              <a:rPr lang="pt-BR" sz="1800" b="0" i="0" dirty="0">
                <a:effectLst/>
                <a:latin typeface="Mulish"/>
              </a:rPr>
              <a:t>O comando "yum </a:t>
            </a:r>
            <a:r>
              <a:rPr lang="pt-BR" sz="1800" b="0" i="0" dirty="0" err="1">
                <a:effectLst/>
                <a:latin typeface="Mulish"/>
              </a:rPr>
              <a:t>repolist</a:t>
            </a:r>
            <a:r>
              <a:rPr lang="pt-BR" sz="1800" b="0" i="0" dirty="0">
                <a:effectLst/>
                <a:latin typeface="Mulish"/>
              </a:rPr>
              <a:t>" é usado em distribuições Linux que usam o gerenciador de pacote YUM, este comando especificamente exibe a lista de repositórios disponíveis no sistema, geralmente esse comando é utilizado para verificar se existe algum repositório que não foi devidamente instalado ou que nã</a:t>
            </a:r>
            <a:r>
              <a:rPr lang="pt-BR" sz="1800" dirty="0">
                <a:latin typeface="Mulish"/>
              </a:rPr>
              <a:t>o </a:t>
            </a:r>
            <a:r>
              <a:rPr lang="pt-BR" sz="1800" b="0" i="0" dirty="0">
                <a:effectLst/>
                <a:latin typeface="Mulish"/>
              </a:rPr>
              <a:t>está disponível no sistema.</a:t>
            </a:r>
            <a:endParaRPr lang="pt-BR" sz="1800" dirty="0">
              <a:latin typeface="Mulish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BD66200-1CBE-3642-8737-EFA49720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6" y="3862927"/>
            <a:ext cx="8729222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293F5F0D-5FA5-E2E4-01FB-480E2BBE0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147" y="3000375"/>
            <a:ext cx="6853706" cy="857250"/>
          </a:xfrm>
        </p:spPr>
        <p:txBody>
          <a:bodyPr/>
          <a:lstStyle/>
          <a:p>
            <a:r>
              <a:rPr lang="pt-BR" sz="5400" dirty="0"/>
              <a:t>Obrigado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DDB520C-9E7E-F886-7891-5663EDCABE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0780" y="6474975"/>
            <a:ext cx="148957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826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9BE3D49-90C1-0808-588F-6BD0DC2D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41E4D0EE-825E-773D-E083-432EEBD4B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0780" y="6474975"/>
            <a:ext cx="148957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xmlns="" id="{9D31EA9A-FA5E-7DEE-ADBF-8E1BF7E4E296}"/>
              </a:ext>
            </a:extLst>
          </p:cNvPr>
          <p:cNvSpPr txBox="1">
            <a:spLocks/>
          </p:cNvSpPr>
          <p:nvPr/>
        </p:nvSpPr>
        <p:spPr>
          <a:xfrm>
            <a:off x="2121934" y="900325"/>
            <a:ext cx="7258640" cy="7789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Referências Bibliográficas</a:t>
            </a:r>
          </a:p>
          <a:p>
            <a:pPr algn="ctr"/>
            <a:endParaRPr lang="pt-BR" sz="5400" dirty="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xmlns="" id="{53C5C3CB-09D2-24E6-8E0E-6E571D6ECAA7}"/>
              </a:ext>
            </a:extLst>
          </p:cNvPr>
          <p:cNvSpPr txBox="1">
            <a:spLocks/>
          </p:cNvSpPr>
          <p:nvPr/>
        </p:nvSpPr>
        <p:spPr>
          <a:xfrm>
            <a:off x="1451728" y="2050428"/>
            <a:ext cx="8599052" cy="1046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pt-BR" sz="1800" b="0" i="0" dirty="0">
                <a:effectLst/>
                <a:latin typeface="Mulish"/>
              </a:rPr>
              <a:t>RIBEIRO, </a:t>
            </a:r>
            <a:r>
              <a:rPr lang="pt-BR" sz="1800" b="0" i="0" dirty="0" err="1">
                <a:effectLst/>
                <a:latin typeface="Mulish"/>
              </a:rPr>
              <a:t>Uirá</a:t>
            </a:r>
            <a:r>
              <a:rPr lang="pt-BR" sz="1800" b="0" i="0" dirty="0">
                <a:effectLst/>
                <a:latin typeface="Mulish"/>
              </a:rPr>
              <a:t>. </a:t>
            </a:r>
            <a:r>
              <a:rPr lang="pt-BR" sz="1800" b="1" i="0" dirty="0">
                <a:effectLst/>
                <a:latin typeface="Mulish"/>
              </a:rPr>
              <a:t>10 melhores programas para Ubuntu para ajudar no seu cotidiano</a:t>
            </a:r>
            <a:r>
              <a:rPr lang="pt-BR" sz="1800" b="0" i="0" dirty="0">
                <a:effectLst/>
                <a:latin typeface="Mulish"/>
              </a:rPr>
              <a:t>. Certificação Linux. Disponível em: https://www.certificacaolinux.com.br/melhores-programas-</a:t>
            </a:r>
            <a:r>
              <a:rPr lang="pt-BR" sz="1800" b="0" i="0" dirty="0" err="1">
                <a:effectLst/>
                <a:latin typeface="Mulish"/>
              </a:rPr>
              <a:t>ubuntu</a:t>
            </a:r>
            <a:r>
              <a:rPr lang="pt-BR" sz="1800" b="0" i="0" dirty="0">
                <a:effectLst/>
                <a:latin typeface="Mulish"/>
              </a:rPr>
              <a:t>/.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xmlns="" id="{E79812FE-250C-BDC5-026E-6DBBDB23215A}"/>
              </a:ext>
            </a:extLst>
          </p:cNvPr>
          <p:cNvSpPr txBox="1">
            <a:spLocks/>
          </p:cNvSpPr>
          <p:nvPr/>
        </p:nvSpPr>
        <p:spPr>
          <a:xfrm>
            <a:off x="1451728" y="3364768"/>
            <a:ext cx="8599052" cy="16081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pt-BR" sz="1800" b="0" i="0" dirty="0">
                <a:effectLst/>
                <a:latin typeface="Mulish"/>
              </a:rPr>
              <a:t>KINAST, Priscilla. </a:t>
            </a:r>
            <a:r>
              <a:rPr lang="pt-BR" sz="1800" b="1" i="0" dirty="0">
                <a:effectLst/>
                <a:latin typeface="Mulish"/>
              </a:rPr>
              <a:t>Qual a diferença entre IP dinâmico e IP estático?</a:t>
            </a:r>
            <a:r>
              <a:rPr lang="pt-BR" sz="1800" b="0" i="0" dirty="0">
                <a:effectLst/>
                <a:latin typeface="Mulish"/>
              </a:rPr>
              <a:t>. Oficina da Net. Disponível em: https://www.oficinadanet.com.br/</a:t>
            </a:r>
            <a:r>
              <a:rPr lang="pt-BR" sz="1800" b="0" i="0" dirty="0" err="1">
                <a:effectLst/>
                <a:latin typeface="Mulish"/>
              </a:rPr>
              <a:t>redesdecomputadores</a:t>
            </a:r>
            <a:r>
              <a:rPr lang="pt-BR" sz="1800" b="0" i="0" dirty="0">
                <a:effectLst/>
                <a:latin typeface="Mulish"/>
              </a:rPr>
              <a:t>/26649-qual-a-diferenca-entre-ip-dinamico-e-ip-estatico#:~:</a:t>
            </a:r>
            <a:r>
              <a:rPr lang="pt-BR" sz="1800" b="0" i="0" dirty="0" err="1">
                <a:effectLst/>
                <a:latin typeface="Mulish"/>
              </a:rPr>
              <a:t>text</a:t>
            </a:r>
            <a:r>
              <a:rPr lang="pt-BR" sz="1800" b="0" i="0" dirty="0">
                <a:effectLst/>
                <a:latin typeface="Mulish"/>
              </a:rPr>
              <a:t>=O%20IP%20est%C3%A1tico%20%C3%A9%20configurado,din%C3%A2mico%20esse%20risco%20%C3%A9%20baixo.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xmlns="" id="{9A5346ED-EDF4-0D09-74F3-9C8EDCB42D41}"/>
              </a:ext>
            </a:extLst>
          </p:cNvPr>
          <p:cNvSpPr txBox="1">
            <a:spLocks/>
          </p:cNvSpPr>
          <p:nvPr/>
        </p:nvSpPr>
        <p:spPr>
          <a:xfrm>
            <a:off x="1451728" y="5240651"/>
            <a:ext cx="8599052" cy="7831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en-US" sz="1800" b="1" i="0" dirty="0">
                <a:effectLst/>
                <a:latin typeface="Mulish"/>
              </a:rPr>
              <a:t>How to list YUM repositories in RHEL / CentOS. </a:t>
            </a:r>
            <a:r>
              <a:rPr lang="pt-BR" sz="1800" b="0" i="0" dirty="0" err="1">
                <a:effectLst/>
                <a:latin typeface="Mulish"/>
              </a:rPr>
              <a:t>KernelTalks</a:t>
            </a:r>
            <a:r>
              <a:rPr lang="pt-BR" sz="1800" b="0" i="0" dirty="0">
                <a:effectLst/>
                <a:latin typeface="Mulish"/>
              </a:rPr>
              <a:t>: Disponível em: https://kerneltalks.com/</a:t>
            </a:r>
            <a:r>
              <a:rPr lang="pt-BR" sz="1800" b="0" i="0" dirty="0" err="1">
                <a:effectLst/>
                <a:latin typeface="Mulish"/>
              </a:rPr>
              <a:t>howto</a:t>
            </a:r>
            <a:r>
              <a:rPr lang="pt-BR" sz="1800" b="0" i="0" dirty="0">
                <a:effectLst/>
                <a:latin typeface="Mulish"/>
              </a:rPr>
              <a:t>/</a:t>
            </a:r>
            <a:r>
              <a:rPr lang="pt-BR" sz="1800" b="0" i="0" dirty="0" err="1">
                <a:effectLst/>
                <a:latin typeface="Mulish"/>
              </a:rPr>
              <a:t>how</a:t>
            </a:r>
            <a:r>
              <a:rPr lang="pt-BR" sz="1800" b="0" i="0" dirty="0">
                <a:effectLst/>
                <a:latin typeface="Mulish"/>
              </a:rPr>
              <a:t>-</a:t>
            </a:r>
            <a:r>
              <a:rPr lang="pt-BR" sz="1800" b="0" i="0" dirty="0" err="1">
                <a:effectLst/>
                <a:latin typeface="Mulish"/>
              </a:rPr>
              <a:t>to</a:t>
            </a:r>
            <a:r>
              <a:rPr lang="pt-BR" sz="1800" b="0" i="0" dirty="0">
                <a:effectLst/>
                <a:latin typeface="Mulish"/>
              </a:rPr>
              <a:t>-</a:t>
            </a:r>
            <a:r>
              <a:rPr lang="pt-BR" sz="1800" b="0" i="0" dirty="0" err="1">
                <a:effectLst/>
                <a:latin typeface="Mulish"/>
              </a:rPr>
              <a:t>list</a:t>
            </a:r>
            <a:r>
              <a:rPr lang="pt-BR" sz="1800" b="0" i="0" dirty="0">
                <a:effectLst/>
                <a:latin typeface="Mulish"/>
              </a:rPr>
              <a:t>-yum-</a:t>
            </a:r>
            <a:r>
              <a:rPr lang="pt-BR" sz="1800" b="0" i="0" dirty="0" err="1">
                <a:effectLst/>
                <a:latin typeface="Mulish"/>
              </a:rPr>
              <a:t>repositories</a:t>
            </a:r>
            <a:r>
              <a:rPr lang="pt-BR" sz="1800" b="0" i="0" dirty="0">
                <a:effectLst/>
                <a:latin typeface="Mulish"/>
              </a:rPr>
              <a:t>-in-</a:t>
            </a:r>
            <a:r>
              <a:rPr lang="pt-BR" sz="1800" b="0" i="0" dirty="0" err="1">
                <a:effectLst/>
                <a:latin typeface="Mulish"/>
              </a:rPr>
              <a:t>rhel</a:t>
            </a:r>
            <a:r>
              <a:rPr lang="pt-BR" sz="1800" b="0" i="0" dirty="0">
                <a:effectLst/>
                <a:latin typeface="Mulish"/>
              </a:rPr>
              <a:t>-centos/.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</p:spTree>
    <p:extLst>
      <p:ext uri="{BB962C8B-B14F-4D97-AF65-F5344CB8AC3E}">
        <p14:creationId xmlns:p14="http://schemas.microsoft.com/office/powerpoint/2010/main" val="17860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087884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7cb4654-e544-459a-b704-52a031708e6d"/>
    <ds:schemaRef ds:uri="http://schemas.microsoft.com/office/2006/documentManagement/types"/>
    <ds:schemaRef ds:uri="http://purl.org/dc/terms/"/>
    <ds:schemaRef ds:uri="161de648-aa8e-4f5a-94f3-626cc0e37347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502</Words>
  <Application>Microsoft Office PowerPoint</Application>
  <PresentationFormat>Widescreen</PresentationFormat>
  <Paragraphs>30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21" baseType="lpstr">
      <vt:lpstr>Arial</vt:lpstr>
      <vt:lpstr>Calibri</vt:lpstr>
      <vt:lpstr>Mulish</vt:lpstr>
      <vt:lpstr>Mulish Black</vt:lpstr>
      <vt:lpstr>Mulish ExtraLight</vt:lpstr>
      <vt:lpstr>Mulish regular</vt:lpstr>
      <vt:lpstr>Proxima Nova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Usuário do Windows</cp:lastModifiedBy>
  <cp:revision>20</cp:revision>
  <dcterms:created xsi:type="dcterms:W3CDTF">2021-09-03T17:11:19Z</dcterms:created>
  <dcterms:modified xsi:type="dcterms:W3CDTF">2024-02-09T19:26:32Z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